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4" r:id="rId6"/>
    <p:sldId id="267" r:id="rId7"/>
    <p:sldId id="273" r:id="rId8"/>
    <p:sldId id="265" r:id="rId9"/>
    <p:sldId id="27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3" autoAdjust="0"/>
    <p:restoredTop sz="94660"/>
  </p:normalViewPr>
  <p:slideViewPr>
    <p:cSldViewPr snapToGrid="0">
      <p:cViewPr varScale="1">
        <p:scale>
          <a:sx n="80" d="100"/>
          <a:sy n="80" d="100"/>
        </p:scale>
        <p:origin x="224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arcticdomainawarenesscenter.org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5326" y="1887357"/>
            <a:ext cx="7758113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216942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15326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2691932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41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30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6071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407312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86794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66519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97461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41283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599847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701256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95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950228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859520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670559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081226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9257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47144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648599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687941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2167547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060" y="2605425"/>
            <a:ext cx="3089676" cy="1312429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 userDrawn="1"/>
        </p:nvSpPr>
        <p:spPr>
          <a:xfrm>
            <a:off x="3297196" y="3917854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Research for the Arctic Operator…</a:t>
            </a:r>
          </a:p>
        </p:txBody>
      </p:sp>
      <p:sp>
        <p:nvSpPr>
          <p:cNvPr id="10" name="Subtitle 2"/>
          <p:cNvSpPr txBox="1">
            <a:spLocks/>
          </p:cNvSpPr>
          <p:nvPr userDrawn="1"/>
        </p:nvSpPr>
        <p:spPr>
          <a:xfrm>
            <a:off x="5767386" y="4213129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For Today and For</a:t>
            </a:r>
            <a:r>
              <a:rPr lang="en-US" sz="1800" baseline="0" dirty="0">
                <a:latin typeface="Franklin Gothic Book" panose="020B0503020102020204" pitchFamily="34" charset="0"/>
              </a:rPr>
              <a:t> the Future</a:t>
            </a:r>
            <a:endParaRPr lang="en-US" sz="1800" dirty="0">
              <a:latin typeface="Franklin Gothic Book" panose="020B05030201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145" y="2947497"/>
            <a:ext cx="3709608" cy="590928"/>
          </a:xfrm>
          <a:prstGeom prst="rect">
            <a:avLst/>
          </a:prstGeom>
        </p:spPr>
      </p:pic>
      <p:sp>
        <p:nvSpPr>
          <p:cNvPr id="15" name="Subtitle 2"/>
          <p:cNvSpPr txBox="1">
            <a:spLocks/>
          </p:cNvSpPr>
          <p:nvPr userDrawn="1"/>
        </p:nvSpPr>
        <p:spPr>
          <a:xfrm>
            <a:off x="0" y="4639731"/>
            <a:ext cx="12191999" cy="422245"/>
          </a:xfrm>
          <a:prstGeom prst="rect">
            <a:avLst/>
          </a:prstGeo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  <a:hlinkClick r:id="rId4"/>
              </a:rPr>
              <a:t>https://arcticdomainawarenesscenter.org</a:t>
            </a:r>
            <a:r>
              <a:rPr lang="en-US" sz="1800" dirty="0">
                <a:latin typeface="Franklin Gothic Book" panose="020B0503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7595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304" y="6129047"/>
            <a:ext cx="1491819" cy="63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911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E1ED23D-F5B9-4098-9DE9-AC7107B0EAB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6072" y="0"/>
            <a:ext cx="3766458" cy="326571"/>
          </a:xfrm>
        </p:spPr>
        <p:txBody>
          <a:bodyPr/>
          <a:lstStyle/>
          <a:p>
            <a:r>
              <a:rPr lang="en-US" dirty="0"/>
              <a:t>ADAC’s Arctic C-ICE March 16-17, 2021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B5A972D-B8D6-5F45-8E50-2D92861DA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086" y="2835274"/>
            <a:ext cx="10515600" cy="593726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On behalf of the Arctic Domain Awareness Center (ADAC) and the University of Alaska…</a:t>
            </a:r>
          </a:p>
        </p:txBody>
      </p:sp>
      <p:sp>
        <p:nvSpPr>
          <p:cNvPr id="9" name="Document 8">
            <a:extLst>
              <a:ext uri="{FF2B5EF4-FFF2-40B4-BE49-F238E27FC236}">
                <a16:creationId xmlns:a16="http://schemas.microsoft.com/office/drawing/2014/main" id="{68E88756-5C3A-3242-A1FF-7E0DC227271E}"/>
              </a:ext>
            </a:extLst>
          </p:cNvPr>
          <p:cNvSpPr/>
          <p:nvPr/>
        </p:nvSpPr>
        <p:spPr>
          <a:xfrm>
            <a:off x="0" y="0"/>
            <a:ext cx="12192000" cy="2498272"/>
          </a:xfrm>
          <a:prstGeom prst="flowChartDocumen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98F80A-2C1C-0E47-A3CD-5301B87EE5FC}"/>
              </a:ext>
            </a:extLst>
          </p:cNvPr>
          <p:cNvSpPr/>
          <p:nvPr/>
        </p:nvSpPr>
        <p:spPr>
          <a:xfrm>
            <a:off x="1230086" y="3292558"/>
            <a:ext cx="9728616" cy="30162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Welcome Back</a:t>
            </a:r>
            <a:r>
              <a:rPr lang="en-US" sz="5400" dirty="0">
                <a:ln w="0"/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  <a:p>
            <a:pPr algn="ctr"/>
            <a:r>
              <a:rPr lang="en-US" sz="4000" b="0" i="1" cap="none" spc="0" dirty="0">
                <a:ln w="0"/>
                <a:solidFill>
                  <a:schemeClr val="tx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to the </a:t>
            </a:r>
          </a:p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2021 Arctic Challenges, Innovations, and Commerce Expo (Arctic C-ICE) </a:t>
            </a:r>
          </a:p>
        </p:txBody>
      </p:sp>
    </p:spTree>
    <p:extLst>
      <p:ext uri="{BB962C8B-B14F-4D97-AF65-F5344CB8AC3E}">
        <p14:creationId xmlns:p14="http://schemas.microsoft.com/office/powerpoint/2010/main" val="1794354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FBAA72B-E35D-4AC1-BC7D-4E5F940B6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16" y="295751"/>
            <a:ext cx="10515600" cy="593726"/>
          </a:xfrm>
        </p:spPr>
        <p:txBody>
          <a:bodyPr/>
          <a:lstStyle/>
          <a:p>
            <a:pPr algn="ctr"/>
            <a:r>
              <a:rPr lang="en-US" dirty="0"/>
              <a:t>Technical Overview of the Expo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D451CB0-DE19-DB41-AAC7-780FE97EA45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-106362"/>
            <a:ext cx="3733799" cy="457199"/>
          </a:xfrm>
        </p:spPr>
        <p:txBody>
          <a:bodyPr/>
          <a:lstStyle/>
          <a:p>
            <a:r>
              <a:rPr lang="en-US" dirty="0"/>
              <a:t>ADAC’s Arctic C-ICE March 16-17, 2021: Day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DC8772-800E-6145-827D-B29BB22ED53F}"/>
              </a:ext>
            </a:extLst>
          </p:cNvPr>
          <p:cNvSpPr/>
          <p:nvPr/>
        </p:nvSpPr>
        <p:spPr>
          <a:xfrm>
            <a:off x="0" y="752950"/>
            <a:ext cx="869202" cy="917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4E98CC-A325-8D46-A827-8003B5ACE159}"/>
              </a:ext>
            </a:extLst>
          </p:cNvPr>
          <p:cNvSpPr txBox="1"/>
          <p:nvPr/>
        </p:nvSpPr>
        <p:spPr>
          <a:xfrm>
            <a:off x="867585" y="1015399"/>
            <a:ext cx="408297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arcticdomainawarenesscenter.org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AE796B-CFA5-7140-B9FA-228CBF50F552}"/>
              </a:ext>
            </a:extLst>
          </p:cNvPr>
          <p:cNvSpPr/>
          <p:nvPr/>
        </p:nvSpPr>
        <p:spPr>
          <a:xfrm>
            <a:off x="0" y="1796538"/>
            <a:ext cx="869202" cy="917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</a:t>
            </a:r>
          </a:p>
        </p:txBody>
      </p:sp>
      <p:pic>
        <p:nvPicPr>
          <p:cNvPr id="26" name="Picture 25" descr="Graphical user interface&#10;&#10;Description automatically generated">
            <a:extLst>
              <a:ext uri="{FF2B5EF4-FFF2-40B4-BE49-F238E27FC236}">
                <a16:creationId xmlns:a16="http://schemas.microsoft.com/office/drawing/2014/main" id="{6D4F0745-7E5E-904B-A4C6-8E2873331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545" y="1701844"/>
            <a:ext cx="2481140" cy="2004512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13838A5C-4151-E04B-A627-0AC17814A4FE}"/>
              </a:ext>
            </a:extLst>
          </p:cNvPr>
          <p:cNvSpPr/>
          <p:nvPr/>
        </p:nvSpPr>
        <p:spPr>
          <a:xfrm>
            <a:off x="2155437" y="1529770"/>
            <a:ext cx="1111356" cy="43927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7B70474-2853-304E-8F9E-CC16C8D126F0}"/>
              </a:ext>
            </a:extLst>
          </p:cNvPr>
          <p:cNvSpPr/>
          <p:nvPr/>
        </p:nvSpPr>
        <p:spPr>
          <a:xfrm>
            <a:off x="0" y="3910553"/>
            <a:ext cx="869202" cy="917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</p:txBody>
      </p:sp>
      <p:pic>
        <p:nvPicPr>
          <p:cNvPr id="34" name="Picture 33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7315DA2D-B003-7C48-B2D7-21966962D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543" y="4046076"/>
            <a:ext cx="2527142" cy="1843274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95D2F84B-3A44-B544-8391-BFBA2EB9C9F1}"/>
              </a:ext>
            </a:extLst>
          </p:cNvPr>
          <p:cNvSpPr/>
          <p:nvPr/>
        </p:nvSpPr>
        <p:spPr>
          <a:xfrm>
            <a:off x="2755451" y="5491764"/>
            <a:ext cx="1022684" cy="410852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CA7CB6E-F2B8-114F-ACE6-611539BEC91E}"/>
              </a:ext>
            </a:extLst>
          </p:cNvPr>
          <p:cNvSpPr/>
          <p:nvPr/>
        </p:nvSpPr>
        <p:spPr>
          <a:xfrm>
            <a:off x="5712699" y="740183"/>
            <a:ext cx="869202" cy="9176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</a:t>
            </a:r>
          </a:p>
        </p:txBody>
      </p:sp>
      <p:pic>
        <p:nvPicPr>
          <p:cNvPr id="42" name="Picture 41" descr="Graphical user interface&#10;&#10;Description automatically generated">
            <a:extLst>
              <a:ext uri="{FF2B5EF4-FFF2-40B4-BE49-F238E27FC236}">
                <a16:creationId xmlns:a16="http://schemas.microsoft.com/office/drawing/2014/main" id="{8B22FE61-7AFF-3C47-88B4-46A552035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101" y="1015399"/>
            <a:ext cx="4021404" cy="2583447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15055F7-3C34-8546-BC01-C3C272FC33D2}"/>
              </a:ext>
            </a:extLst>
          </p:cNvPr>
          <p:cNvSpPr/>
          <p:nvPr/>
        </p:nvSpPr>
        <p:spPr>
          <a:xfrm>
            <a:off x="8196837" y="3558406"/>
            <a:ext cx="127266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and/or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pic>
        <p:nvPicPr>
          <p:cNvPr id="45" name="Picture 4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F52C5BD-8E7B-9047-B2C9-B0A339EE3F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837" y="4046076"/>
            <a:ext cx="4054668" cy="2264295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286DC1CA-3AFF-654F-AA9B-C0855CE95463}"/>
              </a:ext>
            </a:extLst>
          </p:cNvPr>
          <p:cNvSpPr/>
          <p:nvPr/>
        </p:nvSpPr>
        <p:spPr>
          <a:xfrm>
            <a:off x="7132635" y="3898767"/>
            <a:ext cx="1272668" cy="470619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lick, computer cursor, interactive, mouse, mouse pointer, pointer clicking  icon - Download on Iconfinder">
            <a:extLst>
              <a:ext uri="{FF2B5EF4-FFF2-40B4-BE49-F238E27FC236}">
                <a16:creationId xmlns:a16="http://schemas.microsoft.com/office/drawing/2014/main" id="{9A1E5FE6-721F-A041-97DB-8CD21B2A7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303" y="2144626"/>
            <a:ext cx="888999" cy="88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lick, computer cursor, interactive, mouse, mouse pointer, pointer clicking  icon - Download on Iconfinder">
            <a:extLst>
              <a:ext uri="{FF2B5EF4-FFF2-40B4-BE49-F238E27FC236}">
                <a16:creationId xmlns:a16="http://schemas.microsoft.com/office/drawing/2014/main" id="{EBFC520E-7FD8-774A-A48F-10A9BA76A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837" y="5132132"/>
            <a:ext cx="888999" cy="88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92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613F92A-27B8-4897-9A0C-1608D2480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626" y="5145375"/>
            <a:ext cx="4806616" cy="1090727"/>
          </a:xfr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/>
              <a:t>Nolan </a:t>
            </a:r>
            <a:r>
              <a:rPr lang="en-US" sz="2000" b="1" dirty="0" err="1"/>
              <a:t>Klouda</a:t>
            </a:r>
            <a:endParaRPr lang="en-US" sz="2000" b="1" dirty="0"/>
          </a:p>
          <a:p>
            <a:pPr marL="0" indent="0" algn="ctr">
              <a:buNone/>
            </a:pPr>
            <a:r>
              <a:rPr lang="en-US" sz="2000" dirty="0"/>
              <a:t>Executive Director of the University of Alaska Center for Economic Development</a:t>
            </a:r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873F6A6A-1AD0-4EEB-9BDD-2A5B8343B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7315"/>
            <a:ext cx="10515600" cy="5937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Fireside Chat: </a:t>
            </a:r>
            <a:r>
              <a:rPr lang="en-US" sz="3600" i="1" dirty="0"/>
              <a:t>Transforming Challenges into Opportunities and Entrepreneurship </a:t>
            </a:r>
            <a:br>
              <a:rPr lang="en-US" sz="3600" i="1" dirty="0"/>
            </a:br>
            <a:r>
              <a:rPr lang="en-US" sz="2700" i="1" dirty="0"/>
              <a:t>Hosted and Presented by…</a:t>
            </a:r>
            <a:endParaRPr lang="en-US" i="1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9766A18-7FBD-7441-A91D-0FC4A596A32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2803"/>
            <a:ext cx="3147934" cy="310243"/>
          </a:xfrm>
        </p:spPr>
        <p:txBody>
          <a:bodyPr/>
          <a:lstStyle/>
          <a:p>
            <a:r>
              <a:rPr lang="en-US" dirty="0"/>
              <a:t>ADAC’s Arctic C-ICE March 16-17: Day 2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F11ED26-11E6-074C-8782-DD8C3C83B5A6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0835-0915 AKDT/1235-1315 EDT</a:t>
            </a:r>
          </a:p>
        </p:txBody>
      </p:sp>
      <p:pic>
        <p:nvPicPr>
          <p:cNvPr id="16" name="Content Placeholder 15" descr="A picture containing text, person, indoor, person&#10;&#10;Description automatically generated">
            <a:extLst>
              <a:ext uri="{FF2B5EF4-FFF2-40B4-BE49-F238E27FC236}">
                <a16:creationId xmlns:a16="http://schemas.microsoft.com/office/drawing/2014/main" id="{5BE5AF75-B14C-5442-A319-E7C75D436D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967" y="1611041"/>
            <a:ext cx="3548528" cy="3534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A picture containing person, indoor, person, preparing&#10;&#10;Description automatically generated">
            <a:extLst>
              <a:ext uri="{FF2B5EF4-FFF2-40B4-BE49-F238E27FC236}">
                <a16:creationId xmlns:a16="http://schemas.microsoft.com/office/drawing/2014/main" id="{B93A1B9C-2293-D643-9F89-46DEA9C3A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507" y="1654736"/>
            <a:ext cx="3548528" cy="3548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E9D44A9-9EDB-4D49-B896-C2262DD70C2E}"/>
              </a:ext>
            </a:extLst>
          </p:cNvPr>
          <p:cNvSpPr txBox="1">
            <a:spLocks/>
          </p:cNvSpPr>
          <p:nvPr/>
        </p:nvSpPr>
        <p:spPr>
          <a:xfrm>
            <a:off x="6440463" y="5263552"/>
            <a:ext cx="4806616" cy="85437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 dirty="0"/>
              <a:t>Ben Kellie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/>
              <a:t>CEO and Founder of The Launch Company</a:t>
            </a:r>
          </a:p>
        </p:txBody>
      </p:sp>
    </p:spTree>
    <p:extLst>
      <p:ext uri="{BB962C8B-B14F-4D97-AF65-F5344CB8AC3E}">
        <p14:creationId xmlns:p14="http://schemas.microsoft.com/office/powerpoint/2010/main" val="3151448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34B3CD4-1011-BF42-8B81-704AC11B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50" y="361949"/>
            <a:ext cx="11063990" cy="89613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Track #4: </a:t>
            </a:r>
            <a:r>
              <a:rPr lang="en-US" sz="3200" i="1" dirty="0"/>
              <a:t>The Blue Economy</a:t>
            </a:r>
            <a:br>
              <a:rPr lang="en-US" i="1" dirty="0"/>
            </a:br>
            <a:r>
              <a:rPr lang="en-US" sz="2700" i="1" dirty="0"/>
              <a:t>Hosted and Presented by…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5D088AA-E820-DA4E-B354-9692109184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2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6B3FD1D-2195-EB4C-A621-D105579E867F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0920-1000 AKDT/1320-1400 EDT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2B55ED1-9379-B149-95BE-D49DE267D224}"/>
              </a:ext>
            </a:extLst>
          </p:cNvPr>
          <p:cNvSpPr txBox="1">
            <a:spLocks/>
          </p:cNvSpPr>
          <p:nvPr/>
        </p:nvSpPr>
        <p:spPr>
          <a:xfrm>
            <a:off x="398282" y="4786370"/>
            <a:ext cx="3408478" cy="117227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dirty="0"/>
              <a:t>Moderator: Taylor </a:t>
            </a:r>
            <a:r>
              <a:rPr lang="en-US" sz="1600" b="1" dirty="0" err="1"/>
              <a:t>Holshouser</a:t>
            </a:r>
            <a:endParaRPr lang="en-US" sz="1600" b="1" dirty="0"/>
          </a:p>
          <a:p>
            <a:pPr marL="0" indent="0" algn="ctr">
              <a:buNone/>
            </a:pPr>
            <a:r>
              <a:rPr lang="en-US" sz="1600" dirty="0"/>
              <a:t>Director of Business at the Alaska Ocean Cluster &amp; Research Fellow at the Wilson’s Center Polar Institute </a:t>
            </a:r>
          </a:p>
        </p:txBody>
      </p:sp>
      <p:pic>
        <p:nvPicPr>
          <p:cNvPr id="38" name="Content Placeholder 37" descr="A picture containing mountain, sky, person, outdoor&#10;&#10;Description automatically generated">
            <a:extLst>
              <a:ext uri="{FF2B5EF4-FFF2-40B4-BE49-F238E27FC236}">
                <a16:creationId xmlns:a16="http://schemas.microsoft.com/office/drawing/2014/main" id="{1D207B84-FC54-B84A-80DD-38C0FF08F8F4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66" y="1400771"/>
            <a:ext cx="3242911" cy="3242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Picture 43" descr="A picture containing wall, person, indoor, person&#10;&#10;Description automatically generated">
            <a:extLst>
              <a:ext uri="{FF2B5EF4-FFF2-40B4-BE49-F238E27FC236}">
                <a16:creationId xmlns:a16="http://schemas.microsoft.com/office/drawing/2014/main" id="{8013C23B-F8A0-DF41-B884-0043EC95A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024" y="1400772"/>
            <a:ext cx="3242910" cy="3242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" name="Picture 45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FBBC5E9E-BE1F-9347-B8C7-EE359E1D2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389" y="1385989"/>
            <a:ext cx="3242911" cy="3242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28B3B284-15C9-3040-8AF5-0719F30E85C4}"/>
              </a:ext>
            </a:extLst>
          </p:cNvPr>
          <p:cNvSpPr txBox="1">
            <a:spLocks/>
          </p:cNvSpPr>
          <p:nvPr/>
        </p:nvSpPr>
        <p:spPr>
          <a:xfrm>
            <a:off x="4391605" y="4786370"/>
            <a:ext cx="3408478" cy="6856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/>
              <a:t>Leslie </a:t>
            </a:r>
            <a:r>
              <a:rPr lang="en-US" sz="1600" b="1" dirty="0" err="1"/>
              <a:t>Canavera</a:t>
            </a:r>
            <a:r>
              <a:rPr lang="en-US" sz="1600" b="1" dirty="0"/>
              <a:t> </a:t>
            </a:r>
          </a:p>
          <a:p>
            <a:pPr marL="0" indent="0" algn="ctr">
              <a:buNone/>
            </a:pPr>
            <a:r>
              <a:rPr lang="en-US" sz="1600" dirty="0"/>
              <a:t>Chief Executive Officer of </a:t>
            </a:r>
            <a:r>
              <a:rPr lang="en-US" sz="1600" dirty="0" err="1"/>
              <a:t>PolArctic</a:t>
            </a:r>
            <a:endParaRPr lang="en-US" sz="1600" dirty="0"/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4977292B-0170-BA47-A1FD-40B072E5DE04}"/>
              </a:ext>
            </a:extLst>
          </p:cNvPr>
          <p:cNvSpPr txBox="1">
            <a:spLocks/>
          </p:cNvSpPr>
          <p:nvPr/>
        </p:nvSpPr>
        <p:spPr>
          <a:xfrm>
            <a:off x="8384928" y="4786370"/>
            <a:ext cx="3408478" cy="89613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 dirty="0"/>
              <a:t>Peter Macy</a:t>
            </a:r>
          </a:p>
          <a:p>
            <a:pPr marL="0" indent="0" algn="ctr">
              <a:buNone/>
            </a:pPr>
            <a:r>
              <a:rPr lang="en-US" sz="1600" dirty="0"/>
              <a:t>Chief Business Officer of Blue Ocean Gear</a:t>
            </a:r>
          </a:p>
        </p:txBody>
      </p:sp>
    </p:spTree>
    <p:extLst>
      <p:ext uri="{BB962C8B-B14F-4D97-AF65-F5344CB8AC3E}">
        <p14:creationId xmlns:p14="http://schemas.microsoft.com/office/powerpoint/2010/main" val="2977258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4B49-F8E2-7A46-BBA3-83269E6E7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7"/>
            <a:ext cx="10515600" cy="1133475"/>
          </a:xfrm>
        </p:spPr>
        <p:txBody>
          <a:bodyPr/>
          <a:lstStyle/>
          <a:p>
            <a:pPr algn="ctr"/>
            <a:r>
              <a:rPr lang="en-US" dirty="0"/>
              <a:t>Break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FB139-05C1-C747-BF41-EFF7491C1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21089" y="3455989"/>
            <a:ext cx="4737122" cy="1500187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1000-1010 AKDT/1400-1410 EDT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A4AFB3C-8C50-D145-A172-D00636D191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2</a:t>
            </a:r>
          </a:p>
        </p:txBody>
      </p:sp>
    </p:spTree>
    <p:extLst>
      <p:ext uri="{BB962C8B-B14F-4D97-AF65-F5344CB8AC3E}">
        <p14:creationId xmlns:p14="http://schemas.microsoft.com/office/powerpoint/2010/main" val="2894194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34B3CD4-1011-BF42-8B81-704AC11B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50" y="361949"/>
            <a:ext cx="11063990" cy="89613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/>
              <a:t>Strategic Doing Exercise</a:t>
            </a:r>
            <a:br>
              <a:rPr lang="en-US" i="1" dirty="0"/>
            </a:br>
            <a:r>
              <a:rPr lang="en-US" sz="2700" i="1" dirty="0"/>
              <a:t>Led and Facilitated by…</a:t>
            </a:r>
            <a:endParaRPr lang="en-US" i="1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5D088AA-E820-DA4E-B354-9692109184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2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6B3FD1D-2195-EB4C-A621-D105579E867F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1010-1145 AKDT/1410-1545 EDT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2B55ED1-9379-B149-95BE-D49DE267D224}"/>
              </a:ext>
            </a:extLst>
          </p:cNvPr>
          <p:cNvSpPr txBox="1">
            <a:spLocks/>
          </p:cNvSpPr>
          <p:nvPr/>
        </p:nvSpPr>
        <p:spPr>
          <a:xfrm>
            <a:off x="5734519" y="2726855"/>
            <a:ext cx="5753100" cy="208363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/>
              <a:t>Margo </a:t>
            </a:r>
            <a:r>
              <a:rPr lang="en-US" b="1" dirty="0" err="1"/>
              <a:t>Fliss</a:t>
            </a:r>
            <a:endParaRPr lang="en-US" b="1" dirty="0"/>
          </a:p>
          <a:p>
            <a:pPr marL="0" indent="0" algn="ctr">
              <a:buNone/>
            </a:pPr>
            <a:r>
              <a:rPr lang="en-US" dirty="0"/>
              <a:t>Manager of Strategic Engagement at the University of Alaska Center for Economic Development</a:t>
            </a:r>
          </a:p>
        </p:txBody>
      </p:sp>
      <p:pic>
        <p:nvPicPr>
          <p:cNvPr id="9" name="Content Placeholder 8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852A267E-D649-C740-BF06-2B4923442159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181" y="1258083"/>
            <a:ext cx="3348007" cy="5021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80727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4B49-F8E2-7A46-BBA3-83269E6E7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7"/>
            <a:ext cx="10515600" cy="1133475"/>
          </a:xfrm>
        </p:spPr>
        <p:txBody>
          <a:bodyPr/>
          <a:lstStyle/>
          <a:p>
            <a:pPr algn="ctr"/>
            <a:r>
              <a:rPr lang="en-US" dirty="0"/>
              <a:t>Break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FB139-05C1-C747-BF41-EFF7491C1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21089" y="3455989"/>
            <a:ext cx="4737122" cy="1500187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1145-1200 AKDT/1545-1600 EDT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A4AFB3C-8C50-D145-A172-D00636D191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2</a:t>
            </a:r>
          </a:p>
        </p:txBody>
      </p:sp>
    </p:spTree>
    <p:extLst>
      <p:ext uri="{BB962C8B-B14F-4D97-AF65-F5344CB8AC3E}">
        <p14:creationId xmlns:p14="http://schemas.microsoft.com/office/powerpoint/2010/main" val="2965834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34B3CD4-1011-BF42-8B81-704AC11B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005" y="491217"/>
            <a:ext cx="11063990" cy="129834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Final Keynote Presentation - </a:t>
            </a:r>
            <a:r>
              <a:rPr lang="en-US" sz="3600" i="1" dirty="0"/>
              <a:t>The Future of Business in the Arctic: Innovation with Impact</a:t>
            </a:r>
            <a:r>
              <a:rPr lang="en-US" sz="3600" dirty="0"/>
              <a:t> </a:t>
            </a:r>
            <a:br>
              <a:rPr lang="en-US" sz="3600" dirty="0"/>
            </a:br>
            <a:r>
              <a:rPr lang="en-US" sz="2700" i="1" dirty="0"/>
              <a:t>Presented by…</a:t>
            </a:r>
            <a:endParaRPr lang="en-US" i="1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5D088AA-E820-DA4E-B354-9692109184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2185"/>
            <a:ext cx="3149185" cy="361949"/>
          </a:xfrm>
        </p:spPr>
        <p:txBody>
          <a:bodyPr/>
          <a:lstStyle/>
          <a:p>
            <a:r>
              <a:rPr lang="en-US" dirty="0"/>
              <a:t>ADAC’s Arctic C-ICE March 16-17: Day 2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6B3FD1D-2195-EB4C-A621-D105579E867F}"/>
              </a:ext>
            </a:extLst>
          </p:cNvPr>
          <p:cNvSpPr txBox="1">
            <a:spLocks/>
          </p:cNvSpPr>
          <p:nvPr/>
        </p:nvSpPr>
        <p:spPr>
          <a:xfrm>
            <a:off x="9323883" y="0"/>
            <a:ext cx="2868118" cy="3102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1200-1245 AKDT/1600-1645 EDT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D2B55ED1-9379-B149-95BE-D49DE267D224}"/>
              </a:ext>
            </a:extLst>
          </p:cNvPr>
          <p:cNvSpPr txBox="1">
            <a:spLocks/>
          </p:cNvSpPr>
          <p:nvPr/>
        </p:nvSpPr>
        <p:spPr>
          <a:xfrm>
            <a:off x="5874895" y="3024137"/>
            <a:ext cx="5753100" cy="229767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Hezekiah "Ky" Holland</a:t>
            </a:r>
            <a:br>
              <a:rPr lang="en-US" b="1" dirty="0"/>
            </a:br>
            <a:r>
              <a:rPr lang="en-US" b="1" dirty="0"/>
              <a:t> </a:t>
            </a:r>
            <a:r>
              <a:rPr lang="en-US" dirty="0"/>
              <a:t>Founding Partner of Alyeska Venture Management LLC, Owner of Holland Consulting, Creator, and Manager of the Alaska Accelerator Fund</a:t>
            </a:r>
          </a:p>
        </p:txBody>
      </p:sp>
      <p:pic>
        <p:nvPicPr>
          <p:cNvPr id="9" name="Picture 8" descr="A person with a beard&#10;&#10;Description automatically generated with low confidence">
            <a:extLst>
              <a:ext uri="{FF2B5EF4-FFF2-40B4-BE49-F238E27FC236}">
                <a16:creationId xmlns:a16="http://schemas.microsoft.com/office/drawing/2014/main" id="{8769B731-394D-CA48-993B-0A5C825A6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76" y="1832157"/>
            <a:ext cx="4128516" cy="4128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7023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AC20F7-499C-FA4C-99A3-38A0D0DD22D8}"/>
              </a:ext>
            </a:extLst>
          </p:cNvPr>
          <p:cNvSpPr/>
          <p:nvPr/>
        </p:nvSpPr>
        <p:spPr>
          <a:xfrm>
            <a:off x="789665" y="373231"/>
            <a:ext cx="10612670" cy="24622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On behalf of the University of Alaska and the Arctic Domain Awareness Center…</a:t>
            </a:r>
          </a:p>
          <a:p>
            <a:pPr algn="ctr"/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892131134"/>
      </p:ext>
    </p:extLst>
  </p:cSld>
  <p:clrMapOvr>
    <a:masterClrMapping/>
  </p:clrMapOvr>
</p:sld>
</file>

<file path=ppt/theme/theme1.xml><?xml version="1.0" encoding="utf-8"?>
<a:theme xmlns:a="http://schemas.openxmlformats.org/drawingml/2006/main" name="ADAC_PowerPoint_Theme_v1.0_Dark">
  <a:themeElements>
    <a:clrScheme name="Custom 13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3EBBF0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DAC_PowerPoint_Theme_v1.0_Dark" id="{BFB68698-0A4C-49BC-B60D-8C5B3920E5AD}" vid="{33F097C8-93C5-4FEA-BCF0-8840BA58E55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4520</TotalTime>
  <Words>327</Words>
  <Application>Microsoft Macintosh PowerPoint</Application>
  <PresentationFormat>Widescreen</PresentationFormat>
  <Paragraphs>46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Franklin Gothic Book</vt:lpstr>
      <vt:lpstr>ADAC_PowerPoint_Theme_v1.0_Dark</vt:lpstr>
      <vt:lpstr>On behalf of the Arctic Domain Awareness Center (ADAC) and the University of Alaska…</vt:lpstr>
      <vt:lpstr>Technical Overview of the Expo</vt:lpstr>
      <vt:lpstr>Fireside Chat: Transforming Challenges into Opportunities and Entrepreneurship  Hosted and Presented by…</vt:lpstr>
      <vt:lpstr>Track #4: The Blue Economy Hosted and Presented by…</vt:lpstr>
      <vt:lpstr>Break</vt:lpstr>
      <vt:lpstr>Strategic Doing Exercise Led and Facilitated by…</vt:lpstr>
      <vt:lpstr>Break</vt:lpstr>
      <vt:lpstr>Final Keynote Presentation - The Future of Business in the Arctic: Innovation with Impact  Presented by…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MATTHEWS Elizabeth</dc:creator>
  <cp:keywords/>
  <dc:description/>
  <cp:lastModifiedBy>MATTHEWS Elizabeth</cp:lastModifiedBy>
  <cp:revision>57</cp:revision>
  <dcterms:created xsi:type="dcterms:W3CDTF">2021-03-12T21:49:07Z</dcterms:created>
  <dcterms:modified xsi:type="dcterms:W3CDTF">2021-03-16T01:09:36Z</dcterms:modified>
  <cp:category/>
</cp:coreProperties>
</file>